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491" r:id="rId2"/>
    <p:sldId id="591" r:id="rId3"/>
    <p:sldId id="590" r:id="rId4"/>
    <p:sldId id="593" r:id="rId5"/>
    <p:sldId id="630" r:id="rId6"/>
    <p:sldId id="631" r:id="rId7"/>
    <p:sldId id="600" r:id="rId8"/>
    <p:sldId id="597" r:id="rId9"/>
    <p:sldId id="632" r:id="rId10"/>
    <p:sldId id="635" r:id="rId11"/>
    <p:sldId id="634" r:id="rId12"/>
    <p:sldId id="627" r:id="rId13"/>
    <p:sldId id="588" r:id="rId14"/>
    <p:sldId id="636" r:id="rId15"/>
    <p:sldId id="637" r:id="rId16"/>
    <p:sldId id="638" r:id="rId17"/>
    <p:sldId id="639" r:id="rId18"/>
    <p:sldId id="641" r:id="rId19"/>
    <p:sldId id="642" r:id="rId20"/>
    <p:sldId id="643" r:id="rId21"/>
    <p:sldId id="499" r:id="rId22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5E9BD"/>
    <a:srgbClr val="339933"/>
    <a:srgbClr val="CDF5B1"/>
    <a:srgbClr val="D8F39B"/>
    <a:srgbClr val="608DC4"/>
    <a:srgbClr val="81E4FF"/>
    <a:srgbClr val="A3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7451" autoAdjust="0"/>
  </p:normalViewPr>
  <p:slideViewPr>
    <p:cSldViewPr>
      <p:cViewPr>
        <p:scale>
          <a:sx n="100" d="100"/>
          <a:sy n="100" d="100"/>
        </p:scale>
        <p:origin x="73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А,Н-С</c:v>
                </c:pt>
                <c:pt idx="1">
                  <c:v>В,П</c:v>
                </c:pt>
                <c:pt idx="2">
                  <c:v>С</c:v>
                </c:pt>
                <c:pt idx="3">
                  <c:v>К,М</c:v>
                </c:pt>
                <c:pt idx="4">
                  <c:v>ср.по Казани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4.38</c:v>
                </c:pt>
                <c:pt idx="1">
                  <c:v>4.6100000000000003</c:v>
                </c:pt>
                <c:pt idx="2">
                  <c:v>4.49</c:v>
                </c:pt>
                <c:pt idx="3">
                  <c:v>4.3</c:v>
                </c:pt>
                <c:pt idx="4">
                  <c:v>4.45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А,Н-С</c:v>
                </c:pt>
                <c:pt idx="1">
                  <c:v>В,П</c:v>
                </c:pt>
                <c:pt idx="2">
                  <c:v>С</c:v>
                </c:pt>
                <c:pt idx="3">
                  <c:v>К,М</c:v>
                </c:pt>
                <c:pt idx="4">
                  <c:v>ср.по Казани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3.79</c:v>
                </c:pt>
                <c:pt idx="1">
                  <c:v>3.98</c:v>
                </c:pt>
                <c:pt idx="2">
                  <c:v>3.76</c:v>
                </c:pt>
                <c:pt idx="3">
                  <c:v>3.82</c:v>
                </c:pt>
                <c:pt idx="4">
                  <c:v>3.84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4.374772984494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9.7221004881144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458257661498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4.374772984494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444444444444344E-2"/>
                  <c:y val="-2.430429435830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642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А,Н-С</c:v>
                </c:pt>
                <c:pt idx="1">
                  <c:v>В,П</c:v>
                </c:pt>
                <c:pt idx="2">
                  <c:v>С</c:v>
                </c:pt>
                <c:pt idx="3">
                  <c:v>К,М</c:v>
                </c:pt>
                <c:pt idx="4">
                  <c:v>ср.по Казани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3.89</c:v>
                </c:pt>
                <c:pt idx="1">
                  <c:v>4.2300000000000004</c:v>
                </c:pt>
                <c:pt idx="2">
                  <c:v>4.03</c:v>
                </c:pt>
                <c:pt idx="3">
                  <c:v>3.87</c:v>
                </c:pt>
                <c:pt idx="4">
                  <c:v>4.07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188032"/>
        <c:axId val="24189568"/>
        <c:axId val="0"/>
      </c:bar3DChart>
      <c:catAx>
        <c:axId val="2418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4189568"/>
        <c:crosses val="autoZero"/>
        <c:auto val="1"/>
        <c:lblAlgn val="ctr"/>
        <c:lblOffset val="100"/>
        <c:noMultiLvlLbl val="0"/>
      </c:catAx>
      <c:valAx>
        <c:axId val="2418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88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A4F59-7987-43C3-9CCE-07F98B523867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B988EA-F05A-4955-8BC0-EBA5FD56D3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14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A94B49-77A2-483C-A218-6A551067CE3F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6C0B4-7F88-4CAF-AEEA-34F6A996A7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74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3D55-79EA-4185-B2A1-C2A0C0D7C48B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D59E-E2D2-4E5F-8482-422C445C3F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94E6-7F9A-443B-9658-3FC87576F967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A0ED-BD2E-4BEF-AF29-3A51997FF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7FFA-97B4-4883-8E6A-525825543268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103C-33E8-4BD6-B93E-ECE48007E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4637-A7D7-40C0-9F97-E0E1665EFBED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4A90-F0E8-41C4-9FF8-A1C3386D60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B395-783F-485D-8160-C67EE06B47DC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E63D-6541-40D9-AA7D-99F2C64286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AFA0-B6B8-4372-AE78-EA9E0081593D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1419-6B6D-42C4-B596-41F4D6D4D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A92C-AB43-4CAE-ABE0-2A2A5C46DB04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445C-E495-4292-AD29-0906D23FB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2246-E8FD-4037-8A1D-732D5962666C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A568-3B82-4623-AFC8-02A4E38C9E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BC29-A00C-42B0-81D3-C238DECD31AA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CC8C-E3C8-4D44-9E55-F32019DCB0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8EED-879C-4C6C-BBB2-BEFD734DA5D6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BE7A-BCA8-4839-9B04-8B3BB1E14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70F3-4CD5-4370-B49B-C83284505FB1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65EA-463A-4CB5-9FF0-F06E2705D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F890-AA30-4EDD-9680-3C00843A0246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62AB-E90E-4C6B-9041-E7B8B7D442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B088-7D08-4A53-BBAF-C7BAC7AACBC7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771D-803F-48B7-B6CA-EB5D51F0D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02802EC-B754-4BD6-9002-CBB38C43ADA0}" type="datetimeFigureOut">
              <a:rPr lang="ru-RU"/>
              <a:pPr>
                <a:defRPr/>
              </a:pPr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3AA5537-A0A9-465B-8DB2-A7C8898A9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34925" y="1708150"/>
            <a:ext cx="9109075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 итогах государственной итоговой аттестации в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2015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году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физике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03800" y="3219450"/>
            <a:ext cx="3889375" cy="690563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19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9700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1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К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оличество участников ЕГЭ по физике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233157"/>
              </p:ext>
            </p:extLst>
          </p:nvPr>
        </p:nvGraphicFramePr>
        <p:xfrm>
          <a:off x="457200" y="1200150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976"/>
                <a:gridCol w="25306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участников ЕГЭ по физике ,%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Авиастроительный,</a:t>
                      </a:r>
                    </a:p>
                    <a:p>
                      <a:pPr algn="ctr"/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8,39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7,67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8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Сравнительные результаты ЕГЭ по физике за 2013-2015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433395"/>
              </p:ext>
            </p:extLst>
          </p:nvPr>
        </p:nvGraphicFramePr>
        <p:xfrm>
          <a:off x="467544" y="1059582"/>
          <a:ext cx="8229600" cy="28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1800200"/>
                <a:gridCol w="1584176"/>
                <a:gridCol w="195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Авиастроительный,</a:t>
                      </a:r>
                    </a:p>
                    <a:p>
                      <a:pPr algn="ctr"/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49,34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64,69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58,55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54,93</a:t>
                      </a:r>
                      <a:endParaRPr lang="ru-RU" dirty="0"/>
                    </a:p>
                  </a:txBody>
                  <a:tcPr/>
                </a:tc>
              </a:tr>
              <a:tr h="4076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54,51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г.Казань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56,33</a:t>
                      </a:r>
                      <a:endParaRPr lang="ru-RU" dirty="0"/>
                    </a:p>
                  </a:txBody>
                  <a:tcPr/>
                </a:tc>
              </a:tr>
              <a:tr h="314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6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Доля выпускников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классов, 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набравших минимальный балл 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174951"/>
              </p:ext>
            </p:extLst>
          </p:nvPr>
        </p:nvGraphicFramePr>
        <p:xfrm>
          <a:off x="457200" y="1215390"/>
          <a:ext cx="7283152" cy="3001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463"/>
                <a:gridCol w="2776689"/>
              </a:tblGrid>
              <a:tr h="3616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6241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Авиастроительный,</a:t>
                      </a:r>
                    </a:p>
                    <a:p>
                      <a:pPr algn="ctr"/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62415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</a:tr>
              <a:tr h="3616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1,02</a:t>
                      </a:r>
                      <a:endParaRPr lang="ru-RU" dirty="0"/>
                    </a:p>
                  </a:txBody>
                  <a:tcPr/>
                </a:tc>
              </a:tr>
              <a:tr h="6241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2,4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616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86"/>
            <a:ext cx="7920880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63718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Результативность выпускников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дневных школ по физике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449985"/>
              </p:ext>
            </p:extLst>
          </p:nvPr>
        </p:nvGraphicFramePr>
        <p:xfrm>
          <a:off x="539552" y="954378"/>
          <a:ext cx="7344816" cy="379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495"/>
                <a:gridCol w="2315926"/>
                <a:gridCol w="1514395"/>
              </a:tblGrid>
              <a:tr h="89729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 выпускников, сдавших ЕГЭ с результатом 80 баллов и выше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9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Авиастроительный,</a:t>
                      </a:r>
                    </a:p>
                    <a:p>
                      <a:pPr algn="ctr"/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6,29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6,92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84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13,83</a:t>
                      </a:r>
                      <a:endParaRPr lang="ru-RU" dirty="0"/>
                    </a:p>
                  </a:txBody>
                  <a:tcPr/>
                </a:tc>
              </a:tr>
              <a:tr h="350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7,53</a:t>
                      </a:r>
                      <a:endParaRPr lang="ru-RU" dirty="0"/>
                    </a:p>
                  </a:txBody>
                  <a:tcPr/>
                </a:tc>
              </a:tr>
              <a:tr h="350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5,84</a:t>
                      </a:r>
                      <a:endParaRPr lang="ru-RU" dirty="0"/>
                    </a:p>
                  </a:txBody>
                  <a:tcPr/>
                </a:tc>
              </a:tr>
              <a:tr h="350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9,26</a:t>
                      </a:r>
                      <a:endParaRPr lang="ru-RU" dirty="0"/>
                    </a:p>
                  </a:txBody>
                  <a:tcPr/>
                </a:tc>
              </a:tr>
              <a:tr h="350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6,31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выпускниках, 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достигших  результатов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баллов по ЕГЭ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1746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accent1"/>
                </a:solidFill>
              </a:rPr>
              <a:t>Всего по РТ -8 </a:t>
            </a:r>
            <a:r>
              <a:rPr lang="ru-RU" sz="2400" b="1" dirty="0" smtClean="0">
                <a:solidFill>
                  <a:schemeClr val="accent1"/>
                </a:solidFill>
              </a:rPr>
              <a:t>:</a:t>
            </a:r>
            <a:r>
              <a:rPr lang="ru-RU" sz="2400" b="1" dirty="0">
                <a:solidFill>
                  <a:schemeClr val="accent1"/>
                </a:solidFill>
              </a:rPr>
              <a:t>Казань-5</a:t>
            </a:r>
            <a:r>
              <a:rPr lang="ru-RU" sz="2400" b="1" dirty="0" smtClean="0">
                <a:solidFill>
                  <a:schemeClr val="accent1"/>
                </a:solidFill>
              </a:rPr>
              <a:t>,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</a:rPr>
              <a:t>Н.Челны</a:t>
            </a:r>
            <a:r>
              <a:rPr lang="ru-RU" sz="2400" b="1" dirty="0">
                <a:solidFill>
                  <a:schemeClr val="accent1"/>
                </a:solidFill>
              </a:rPr>
              <a:t> -</a:t>
            </a:r>
            <a:r>
              <a:rPr lang="ru-RU" sz="2400" b="1" dirty="0" smtClean="0">
                <a:solidFill>
                  <a:schemeClr val="accent1"/>
                </a:solidFill>
              </a:rPr>
              <a:t>2,Бугульма-1 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</a:t>
            </a:r>
            <a:r>
              <a:rPr lang="ru-RU" sz="2400" b="1" u="sng" dirty="0" smtClean="0">
                <a:solidFill>
                  <a:schemeClr val="accent1"/>
                </a:solidFill>
              </a:rPr>
              <a:t>По городу Казани все 5 из </a:t>
            </a:r>
            <a:r>
              <a:rPr lang="ru-RU" sz="2400" b="1" u="sng" dirty="0" err="1" smtClean="0">
                <a:solidFill>
                  <a:schemeClr val="accent1"/>
                </a:solidFill>
              </a:rPr>
              <a:t>Вахитовского</a:t>
            </a:r>
            <a:r>
              <a:rPr lang="ru-RU" sz="2400" b="1" u="sng" dirty="0" smtClean="0">
                <a:solidFill>
                  <a:schemeClr val="accent1"/>
                </a:solidFill>
              </a:rPr>
              <a:t> района</a:t>
            </a:r>
            <a:r>
              <a:rPr lang="ru-RU" sz="2400" b="1" dirty="0" smtClean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Кузнецов Лев-Лицей им. </a:t>
            </a:r>
            <a:r>
              <a:rPr lang="ru-RU" sz="2400" b="1" dirty="0" err="1" smtClean="0">
                <a:solidFill>
                  <a:schemeClr val="accent1"/>
                </a:solidFill>
              </a:rPr>
              <a:t>ЛобачевскогоКФУ</a:t>
            </a:r>
            <a:r>
              <a:rPr lang="ru-RU" sz="2400" b="1" dirty="0" smtClean="0">
                <a:solidFill>
                  <a:schemeClr val="accent1"/>
                </a:solidFill>
              </a:rPr>
              <a:t>;</a:t>
            </a:r>
          </a:p>
          <a:p>
            <a:pPr algn="ctr"/>
            <a:r>
              <a:rPr lang="ru-RU" sz="2400" b="1" dirty="0" err="1" smtClean="0">
                <a:solidFill>
                  <a:schemeClr val="accent1"/>
                </a:solidFill>
              </a:rPr>
              <a:t>Сираев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</a:rPr>
              <a:t>Фаиль</a:t>
            </a:r>
            <a:r>
              <a:rPr lang="ru-RU" sz="2400" b="1" dirty="0" smtClean="0">
                <a:solidFill>
                  <a:schemeClr val="accent1"/>
                </a:solidFill>
              </a:rPr>
              <a:t>-Гимназия №96;</a:t>
            </a:r>
          </a:p>
          <a:p>
            <a:pPr algn="ctr"/>
            <a:r>
              <a:rPr lang="ru-RU" sz="2400" b="1" dirty="0" err="1" smtClean="0">
                <a:solidFill>
                  <a:schemeClr val="accent1"/>
                </a:solidFill>
              </a:rPr>
              <a:t>Зайнуллина</a:t>
            </a:r>
            <a:r>
              <a:rPr lang="ru-RU" sz="2400" b="1" dirty="0" smtClean="0">
                <a:solidFill>
                  <a:schemeClr val="accent1"/>
                </a:solidFill>
              </a:rPr>
              <a:t> Карина, Кожевников Владислав,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    Шуркина Алёна-Лицей №131</a:t>
            </a:r>
            <a:endParaRPr lang="ru-RU" sz="2400" b="1" dirty="0">
              <a:solidFill>
                <a:schemeClr val="accent1"/>
              </a:solidFill>
            </a:endParaRP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21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Разница величины среднего балла ЕГЭ между ОО муниципального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1230"/>
              </p:ext>
            </p:extLst>
          </p:nvPr>
        </p:nvGraphicFramePr>
        <p:xfrm>
          <a:off x="467544" y="1059582"/>
          <a:ext cx="857929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858"/>
                <a:gridCol w="1857355"/>
                <a:gridCol w="1368149"/>
                <a:gridCol w="255293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Самый низкий показатель 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Самый высокий показатель 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показатель РТ</a:t>
                      </a:r>
                      <a:endParaRPr lang="ru-RU" dirty="0"/>
                    </a:p>
                  </a:txBody>
                  <a:tcPr/>
                </a:tc>
              </a:tr>
              <a:tr h="596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Авиастроительный,</a:t>
                      </a:r>
                    </a:p>
                    <a:p>
                      <a:pPr algn="ctr"/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66,21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ru-RU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921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9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9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73,13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96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г.Казань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75,6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ЕГЭ учащихся ОУ разного типа и вида в 2013-2015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18787"/>
              </p:ext>
            </p:extLst>
          </p:nvPr>
        </p:nvGraphicFramePr>
        <p:xfrm>
          <a:off x="457200" y="1200150"/>
          <a:ext cx="8651305" cy="210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46"/>
                <a:gridCol w="699793"/>
                <a:gridCol w="585816"/>
                <a:gridCol w="659043"/>
                <a:gridCol w="659043"/>
                <a:gridCol w="732183"/>
                <a:gridCol w="576064"/>
                <a:gridCol w="648072"/>
                <a:gridCol w="648072"/>
                <a:gridCol w="648072"/>
                <a:gridCol w="504056"/>
                <a:gridCol w="648072"/>
                <a:gridCol w="648073"/>
              </a:tblGrid>
              <a:tr h="33909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Предмет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СОШ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Лицеи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Гимназии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dirty="0" smtClean="0"/>
                        <a:t>Школы с углубленным изучением отдельных предметов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4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250339"/>
              </p:ext>
            </p:extLst>
          </p:nvPr>
        </p:nvGraphicFramePr>
        <p:xfrm>
          <a:off x="467544" y="0"/>
          <a:ext cx="8280920" cy="843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20"/>
              </a:tblGrid>
              <a:tr h="843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по итогам ЕГЭ в разрезе профиля на 2014-2015учебный </a:t>
                      </a:r>
                      <a:r>
                        <a:rPr lang="ru-RU" sz="1600" u="none" strike="noStrike" dirty="0" smtClean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98020"/>
              </p:ext>
            </p:extLst>
          </p:nvPr>
        </p:nvGraphicFramePr>
        <p:xfrm>
          <a:off x="467544" y="771554"/>
          <a:ext cx="8255552" cy="395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080120"/>
                <a:gridCol w="1255164"/>
                <a:gridCol w="1384307"/>
                <a:gridCol w="1629629"/>
                <a:gridCol w="841098"/>
                <a:gridCol w="841098"/>
              </a:tblGrid>
              <a:tr h="64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4" marR="4714" marT="471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образовательного учреждения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4" marR="4714" marT="471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профиля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4" marR="4714" marT="471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Количество выпускников обучающихся в выпускном классе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4" marR="4714" marT="471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Количество выпускников сдававших ЕГЭ по предмету изучаемому на профильном уровне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4" marR="4714" marT="471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Доля сдавших данный предмет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4" marR="4714" marT="471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Средний балл 2015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4" marR="4714" marT="471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МАОУ "Лицей № 131"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МАОУ СОШИ "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СОлНЦе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Лицей-интернат №2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 Лобачевского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102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 № 174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 № 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 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 145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 171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0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121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Физико-химический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648072"/>
          </a:xfrm>
        </p:spPr>
        <p:txBody>
          <a:bodyPr/>
          <a:lstStyle/>
          <a:p>
            <a:r>
              <a:rPr lang="ru-RU" sz="1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Информация по итогам ЕГЭ в разрезе профиля на 2014-2015учебный год</a:t>
            </a:r>
            <a: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53619"/>
              </p:ext>
            </p:extLst>
          </p:nvPr>
        </p:nvGraphicFramePr>
        <p:xfrm>
          <a:off x="251520" y="555527"/>
          <a:ext cx="8712968" cy="4540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601"/>
                <a:gridCol w="1375228"/>
                <a:gridCol w="1442082"/>
                <a:gridCol w="1244709"/>
                <a:gridCol w="1791123"/>
                <a:gridCol w="1254968"/>
                <a:gridCol w="761257"/>
              </a:tblGrid>
              <a:tr h="491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Район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92" marR="2392" marT="239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образовательного учреждения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92" marR="2392" marT="239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профиля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92" marR="2392" marT="239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Кол-во </a:t>
                      </a:r>
                      <a:r>
                        <a:rPr lang="ru-RU" sz="900" u="none" strike="noStrike" dirty="0">
                          <a:effectLst/>
                        </a:rPr>
                        <a:t>выпускников обучающихся в </a:t>
                      </a:r>
                      <a:r>
                        <a:rPr lang="ru-RU" sz="900" u="none" strike="noStrike" dirty="0" smtClean="0">
                          <a:effectLst/>
                        </a:rPr>
                        <a:t>11 </a:t>
                      </a:r>
                      <a:r>
                        <a:rPr lang="ru-RU" sz="900" u="none" strike="noStrike" dirty="0">
                          <a:effectLst/>
                        </a:rPr>
                        <a:t>классе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92" marR="2392" marT="239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Кол-во </a:t>
                      </a:r>
                      <a:r>
                        <a:rPr lang="ru-RU" sz="900" u="none" strike="noStrike" dirty="0">
                          <a:effectLst/>
                        </a:rPr>
                        <a:t>выпускников сдававших ЕГЭ по предмету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изуч</a:t>
                      </a:r>
                      <a:r>
                        <a:rPr lang="ru-RU" sz="900" u="none" strike="noStrike" dirty="0" smtClean="0">
                          <a:effectLst/>
                        </a:rPr>
                        <a:t>. </a:t>
                      </a:r>
                      <a:r>
                        <a:rPr lang="ru-RU" sz="900" u="none" strike="noStrike" dirty="0">
                          <a:effectLst/>
                        </a:rPr>
                        <a:t>на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профиль.уровне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92" marR="2392" marT="239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Доля сдавших данный предмет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92" marR="2392" marT="239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Средний балл 2015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92" marR="2392" marT="2392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52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83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96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 137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Физико-химический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21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 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№120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МБОУ "Школа 144"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152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69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 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8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26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</a:p>
        </p:txBody>
      </p:sp>
      <p:pic>
        <p:nvPicPr>
          <p:cNvPr id="4" name="Picture 2" descr="C:\Users\Afanaseva\Desktop\с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6419056" cy="997223"/>
          </a:xfrm>
        </p:spPr>
        <p:txBody>
          <a:bodyPr/>
          <a:lstStyle/>
          <a:p>
            <a:r>
              <a:rPr lang="ru-RU" sz="2400" dirty="0" smtClean="0"/>
              <a:t>Соотношение квалификации учителей физики со средним баллом ЕГЭ</a:t>
            </a:r>
            <a:br>
              <a:rPr lang="ru-RU" sz="2400" dirty="0" smtClean="0"/>
            </a:br>
            <a:r>
              <a:rPr lang="ru-RU" sz="2400" dirty="0" smtClean="0"/>
              <a:t> в 2014/2015 учебном году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5606"/>
            <a:ext cx="698477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2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-44450"/>
            <a:ext cx="91757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028825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СПАСИБО ЗА ВНИМАНИЕ</a:t>
            </a:r>
            <a:endParaRPr lang="ru-RU" sz="4800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К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оличество участников ОГЭ по физике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91690"/>
              </p:ext>
            </p:extLst>
          </p:nvPr>
        </p:nvGraphicFramePr>
        <p:xfrm>
          <a:off x="457200" y="1200150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976"/>
                <a:gridCol w="25306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участников ОГЭ по физике ,%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Авиастроительный,</a:t>
                      </a:r>
                    </a:p>
                    <a:p>
                      <a:pPr algn="ctr"/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2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Сравнительные </a:t>
            </a:r>
            <a:r>
              <a:rPr lang="ru-RU" sz="2800" dirty="0"/>
              <a:t>результаты ГИА в новой форме (средний балл и средняя оценка</a:t>
            </a:r>
            <a:r>
              <a:rPr lang="ru-RU" sz="2800" dirty="0" smtClean="0"/>
              <a:t>)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82674"/>
              </p:ext>
            </p:extLst>
          </p:nvPr>
        </p:nvGraphicFramePr>
        <p:xfrm>
          <a:off x="755574" y="1923678"/>
          <a:ext cx="7344818" cy="148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317"/>
                <a:gridCol w="1107163"/>
                <a:gridCol w="1022881"/>
                <a:gridCol w="1022881"/>
                <a:gridCol w="1018284"/>
                <a:gridCol w="1023646"/>
                <a:gridCol w="1023646"/>
              </a:tblGrid>
              <a:tr h="354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 балл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Средняя оценка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Казань,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Казань,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РТ,2015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Казань,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Казань,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РТ,2015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3,84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4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Сравнительные результаты по физике за 2013-2015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98916"/>
              </p:ext>
            </p:extLst>
          </p:nvPr>
        </p:nvGraphicFramePr>
        <p:xfrm>
          <a:off x="467544" y="1059582"/>
          <a:ext cx="8229600" cy="31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1800200"/>
                <a:gridCol w="1584176"/>
                <a:gridCol w="195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Авиастроительный,</a:t>
                      </a:r>
                    </a:p>
                    <a:p>
                      <a:pPr algn="ctr"/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4,03</a:t>
                      </a:r>
                      <a:endParaRPr lang="ru-RU" dirty="0"/>
                    </a:p>
                  </a:txBody>
                  <a:tcPr/>
                </a:tc>
              </a:tr>
              <a:tr h="4076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3,87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г.Казань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4,07</a:t>
                      </a:r>
                      <a:endParaRPr lang="ru-RU" dirty="0"/>
                    </a:p>
                  </a:txBody>
                  <a:tcPr/>
                </a:tc>
              </a:tr>
              <a:tr h="314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3,87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2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Сравнительные результаты ОГЭ по физике за 2013-2015 </a:t>
            </a:r>
            <a:r>
              <a:rPr lang="ru-RU" sz="2400" dirty="0" err="1" smtClean="0"/>
              <a:t>гг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46890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58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Доля выпускников 9 классов,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набравших минимальный балл по физике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996573"/>
              </p:ext>
            </p:extLst>
          </p:nvPr>
        </p:nvGraphicFramePr>
        <p:xfrm>
          <a:off x="1403648" y="1203598"/>
          <a:ext cx="623390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152128"/>
                <a:gridCol w="1553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Авиастроительный,</a:t>
                      </a:r>
                    </a:p>
                    <a:p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Кировский,Московский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6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Средняя </a:t>
            </a:r>
            <a:r>
              <a:rPr lang="ru-RU" sz="2800" b="1" dirty="0"/>
              <a:t>оценка выпускников школ города </a:t>
            </a:r>
            <a:r>
              <a:rPr lang="ru-RU" sz="2800" b="1" dirty="0" smtClean="0"/>
              <a:t>Казани</a:t>
            </a:r>
            <a:br>
              <a:rPr lang="ru-RU" sz="2800" b="1" dirty="0" smtClean="0"/>
            </a:br>
            <a:r>
              <a:rPr lang="ru-RU" sz="2800" b="1" dirty="0" smtClean="0"/>
              <a:t> по </a:t>
            </a:r>
            <a:r>
              <a:rPr lang="ru-RU" sz="2800" b="1" dirty="0"/>
              <a:t>ОГЭ в сравнении с городами РФ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756373"/>
              </p:ext>
            </p:extLst>
          </p:nvPr>
        </p:nvGraphicFramePr>
        <p:xfrm>
          <a:off x="971600" y="1563638"/>
          <a:ext cx="712879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609"/>
                <a:gridCol w="1425609"/>
                <a:gridCol w="1425609"/>
                <a:gridCol w="1425609"/>
                <a:gridCol w="1426354"/>
              </a:tblGrid>
              <a:tr h="87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предмет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Казань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Нижний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Новгород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Омск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Ижевск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физика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4,1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4,1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4,00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3,8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8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11386</TotalTime>
  <Words>752</Words>
  <Application>Microsoft Office PowerPoint</Application>
  <PresentationFormat>Экран (16:9)</PresentationFormat>
  <Paragraphs>439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Презентация PowerPoint</vt:lpstr>
      <vt:lpstr>Презентация PowerPoint</vt:lpstr>
      <vt:lpstr>           Количество участников ОГЭ по физике</vt:lpstr>
      <vt:lpstr>  Сравнительные результаты ГИА в новой форме (средний балл и средняя оценка)  </vt:lpstr>
      <vt:lpstr>Сравнительные результаты по физике за 2013-2015 гг</vt:lpstr>
      <vt:lpstr>Сравнительные результаты ОГЭ по физике за 2013-2015 гг </vt:lpstr>
      <vt:lpstr>Доля выпускников 9 классов,  не набравших минимальный балл по физике</vt:lpstr>
      <vt:lpstr> Средняя оценка выпускников школ города Казани  по ОГЭ в сравнении с городами РФ </vt:lpstr>
      <vt:lpstr>Презентация PowerPoint</vt:lpstr>
      <vt:lpstr>           Количество участников ЕГЭ по физике</vt:lpstr>
      <vt:lpstr>Сравнительные результаты ЕГЭ по физике за 2013-2015 гг</vt:lpstr>
      <vt:lpstr>Доля выпускников 11 классов,  не набравших минимальный балл </vt:lpstr>
      <vt:lpstr>Презентация PowerPoint</vt:lpstr>
      <vt:lpstr>Результативность выпускников  дневных школ по физике</vt:lpstr>
      <vt:lpstr>Информация о выпускниках,  достигших  результатов 100 баллов по ЕГЭ</vt:lpstr>
      <vt:lpstr>Разница величины среднего балла ЕГЭ между ОО муниципального образования</vt:lpstr>
      <vt:lpstr>Результаты ЕГЭ учащихся ОУ разного типа и вида в 2013-2015 гг</vt:lpstr>
      <vt:lpstr>Презентация PowerPoint</vt:lpstr>
      <vt:lpstr>Информация по итогам ЕГЭ в разрезе профиля на 2014-2015учебный год </vt:lpstr>
      <vt:lpstr>Соотношение квалификации учителей физики со средним баллом ЕГЭ  в 2014/2015 учебном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GYPNORION</cp:lastModifiedBy>
  <cp:revision>484</cp:revision>
  <cp:lastPrinted>2013-09-09T08:13:28Z</cp:lastPrinted>
  <dcterms:created xsi:type="dcterms:W3CDTF">2011-01-19T10:29:57Z</dcterms:created>
  <dcterms:modified xsi:type="dcterms:W3CDTF">2015-09-23T06:30:23Z</dcterms:modified>
</cp:coreProperties>
</file>